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Barlow" charset="1" panose="00000500000000000000"/>
      <p:regular r:id="rId22"/>
    </p:embeddedFont>
    <p:embeddedFont>
      <p:font typeface="Barlow Bold" charset="1" panose="00000800000000000000"/>
      <p:regular r:id="rId23"/>
    </p:embeddedFont>
    <p:embeddedFont>
      <p:font typeface="Poppins Semi-Bold" charset="1" panose="00000700000000000000"/>
      <p:regular r:id="rId24"/>
    </p:embeddedFont>
    <p:embeddedFont>
      <p:font typeface="Barlow Semi-Bold" charset="1" panose="00000700000000000000"/>
      <p:regular r:id="rId25"/>
    </p:embeddedFont>
    <p:embeddedFont>
      <p:font typeface="Poppins Bold" charset="1" panose="00000800000000000000"/>
      <p:regular r:id="rId26"/>
    </p:embeddedFont>
    <p:embeddedFont>
      <p:font typeface="Saira" charset="1" panose="00000500000000000000"/>
      <p:regular r:id="rId27"/>
    </p:embeddedFont>
    <p:embeddedFont>
      <p:font typeface="Poppins" charset="1" panose="00000500000000000000"/>
      <p:regular r:id="rId28"/>
    </p:embeddedFont>
    <p:embeddedFont>
      <p:font typeface="Montserrat Bold" charset="1" panose="000008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jpe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6F2FD">
                <a:alpha val="100000"/>
              </a:srgbClr>
            </a:gs>
            <a:gs pos="100000">
              <a:srgbClr val="6775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53538"/>
            <a:ext cx="13278544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430569" y="1270160"/>
            <a:ext cx="5753350" cy="7746681"/>
            <a:chOff x="0" y="0"/>
            <a:chExt cx="812800" cy="1094406"/>
          </a:xfrm>
        </p:grpSpPr>
        <p:sp>
          <p:nvSpPr>
            <p:cNvPr name="Freeform 4" id="4" descr="preencoded.png"/>
            <p:cNvSpPr/>
            <p:nvPr/>
          </p:nvSpPr>
          <p:spPr>
            <a:xfrm flipH="false" flipV="false" rot="0">
              <a:off x="0" y="0"/>
              <a:ext cx="812800" cy="1094406"/>
            </a:xfrm>
            <a:custGeom>
              <a:avLst/>
              <a:gdLst/>
              <a:ahLst/>
              <a:cxnLst/>
              <a:rect r="r" b="b" t="t" l="l"/>
              <a:pathLst>
                <a:path h="109440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94406"/>
                  </a:lnTo>
                  <a:lnTo>
                    <a:pt x="0" y="1094406"/>
                  </a:lnTo>
                  <a:close/>
                </a:path>
              </a:pathLst>
            </a:custGeom>
            <a:blipFill>
              <a:blip r:embed="rId2"/>
              <a:stretch>
                <a:fillRect l="0" t="-5701" r="0" b="-5701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4512862"/>
            <a:ext cx="9568436" cy="155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 spc="11">
                <a:solidFill>
                  <a:srgbClr val="3D3D3D"/>
                </a:solidFill>
                <a:latin typeface="Barlow"/>
                <a:ea typeface="Barlow"/>
                <a:cs typeface="Barlow"/>
                <a:sym typeface="Barlow"/>
              </a:rPr>
              <a:t>This presentation explores a comprehensive solution for optimizing lab inventory management through a user-friendly web and mobile application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153559"/>
            <a:ext cx="10282864" cy="208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22"/>
              </a:lnSpc>
              <a:spcBef>
                <a:spcPct val="0"/>
              </a:spcBef>
            </a:pPr>
            <a:r>
              <a:rPr lang="en-US" b="true" sz="6852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Lab Inventory Management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430278"/>
            <a:ext cx="5077667" cy="2828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2"/>
              </a:lnSpc>
            </a:pPr>
            <a:r>
              <a:rPr lang="en-US" b="true" sz="2481" spc="9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Group no - 01</a:t>
            </a:r>
          </a:p>
          <a:p>
            <a:pPr algn="just">
              <a:lnSpc>
                <a:spcPts val="3722"/>
              </a:lnSpc>
            </a:pPr>
            <a:r>
              <a:rPr lang="en-US" b="true" sz="2481" spc="9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s15984 - Raveen Adhikari</a:t>
            </a:r>
          </a:p>
          <a:p>
            <a:pPr algn="just">
              <a:lnSpc>
                <a:spcPts val="3722"/>
              </a:lnSpc>
            </a:pPr>
            <a:r>
              <a:rPr lang="en-US" b="true" sz="2481" spc="9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s16013 - Thilina Chandrasekara</a:t>
            </a:r>
          </a:p>
          <a:p>
            <a:pPr algn="just">
              <a:lnSpc>
                <a:spcPts val="3722"/>
              </a:lnSpc>
            </a:pPr>
            <a:r>
              <a:rPr lang="en-US" b="true" sz="2481" spc="9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s16039 - Hashani Kulathunga</a:t>
            </a:r>
          </a:p>
          <a:p>
            <a:pPr algn="just">
              <a:lnSpc>
                <a:spcPts val="3722"/>
              </a:lnSpc>
            </a:pPr>
            <a:r>
              <a:rPr lang="en-US" b="true" sz="2481" spc="9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s16041 - Kalani Keshila</a:t>
            </a:r>
          </a:p>
          <a:p>
            <a:pPr algn="just" marL="0" indent="0" lvl="0">
              <a:lnSpc>
                <a:spcPts val="3722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6757323" y="8618060"/>
            <a:ext cx="119057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19191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6F2FD">
                <a:alpha val="100000"/>
              </a:srgbClr>
            </a:gs>
            <a:gs pos="100000">
              <a:srgbClr val="6775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7186" y="8696186"/>
            <a:ext cx="467003" cy="46700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014746" y="7194583"/>
            <a:ext cx="6029493" cy="602949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54187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448529" y="-3088146"/>
            <a:ext cx="6029493" cy="602949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7"/>
                </a:lnSpc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676970" y="0"/>
            <a:ext cx="5077561" cy="10046828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2" r="0" b="-22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0511537" y="667112"/>
            <a:ext cx="4740410" cy="9379716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2" r="0" b="-22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3743635" y="1334233"/>
            <a:ext cx="4405431" cy="8716901"/>
            <a:chOff x="0" y="0"/>
            <a:chExt cx="2620010" cy="51841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2" r="0" b="-22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579565" y="518263"/>
            <a:ext cx="7390560" cy="103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72"/>
              </a:lnSpc>
            </a:pPr>
            <a:r>
              <a:rPr lang="en-US" b="true" sz="6883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HOME PAGE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8700" y="2484041"/>
            <a:ext cx="5305706" cy="457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5837" indent="-282919" lvl="1">
              <a:lnSpc>
                <a:spcPts val="3669"/>
              </a:lnSpc>
              <a:buFont typeface="Arial"/>
              <a:buChar char="•"/>
            </a:pPr>
            <a:r>
              <a:rPr lang="en-US" sz="262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User-friendly interface.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28700" y="5202094"/>
            <a:ext cx="6290122" cy="91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5837" indent="-282919" lvl="1">
              <a:lnSpc>
                <a:spcPts val="3669"/>
              </a:lnSpc>
              <a:buFont typeface="Arial"/>
              <a:buChar char="•"/>
            </a:pPr>
            <a:r>
              <a:rPr lang="en-US" sz="262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can search components all across the university.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28700" y="3422471"/>
            <a:ext cx="5847135" cy="137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5837" indent="-282919" lvl="1">
              <a:lnSpc>
                <a:spcPts val="3669"/>
              </a:lnSpc>
              <a:buFont typeface="Arial"/>
              <a:buChar char="•"/>
            </a:pPr>
            <a:r>
              <a:rPr lang="en-US" sz="262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can access to every lab in the university regardless of the faculty.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568904" y="280773"/>
            <a:ext cx="119057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19191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6F2FD">
                <a:alpha val="100000"/>
              </a:srgbClr>
            </a:gs>
            <a:gs pos="100000">
              <a:srgbClr val="6775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22427" y="7976909"/>
            <a:ext cx="6029493" cy="602949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73254" y="-1986046"/>
            <a:ext cx="6029493" cy="602949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442D2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7"/>
                </a:lnSpc>
              </a:pPr>
            </a:p>
            <a:p>
              <a:pPr algn="ctr">
                <a:lnSpc>
                  <a:spcPts val="3047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033186" y="1606158"/>
            <a:ext cx="4078613" cy="8070237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2" r="0" b="-22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530344" y="299913"/>
            <a:ext cx="14429138" cy="103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72"/>
              </a:lnSpc>
            </a:pPr>
            <a:r>
              <a:rPr lang="en-US" b="true" sz="6883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RESERVATION REQUESTS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88015" y="2960433"/>
            <a:ext cx="8505060" cy="149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9016" indent="-304508" lvl="1">
              <a:lnSpc>
                <a:spcPts val="3949"/>
              </a:lnSpc>
              <a:buFont typeface="Arial"/>
              <a:buChar char="•"/>
            </a:pPr>
            <a:r>
              <a:rPr lang="en-US" sz="282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Can view the details of the person who reserved the item before you, which will be useful in an emergency situation.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3825977" y="7567532"/>
            <a:ext cx="6029493" cy="602949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54187A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7"/>
                </a:lnSpc>
              </a:pPr>
            </a:p>
            <a:p>
              <a:pPr algn="ctr">
                <a:lnSpc>
                  <a:spcPts val="3047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6757323" y="8618060"/>
            <a:ext cx="119057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19191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6F2FD">
                <a:alpha val="100000"/>
              </a:srgbClr>
            </a:gs>
            <a:gs pos="100000">
              <a:srgbClr val="6775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7186" y="8696186"/>
            <a:ext cx="467003" cy="46700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522427" y="7976909"/>
            <a:ext cx="6029493" cy="602949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F27C3">
                      <a:alpha val="100000"/>
                    </a:srgbClr>
                  </a:gs>
                  <a:gs pos="100000">
                    <a:srgbClr val="11084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793075" y="-3283461"/>
            <a:ext cx="6029493" cy="602949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F27C3">
                      <a:alpha val="100000"/>
                    </a:srgbClr>
                  </a:gs>
                  <a:gs pos="100000">
                    <a:srgbClr val="11084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7"/>
                </a:lnSpc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70263" y="1335444"/>
            <a:ext cx="4078613" cy="8070237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2" r="0" b="-22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530344" y="299913"/>
            <a:ext cx="7390560" cy="103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72"/>
              </a:lnSpc>
            </a:pPr>
            <a:r>
              <a:rPr lang="en-US" b="true" sz="6883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QR SCANNER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9765724" y="1335444"/>
            <a:ext cx="4081207" cy="8075369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2" r="0" b="-22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5693422" y="3415129"/>
            <a:ext cx="3061354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19191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QR scanner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410246" y="3415129"/>
            <a:ext cx="3061354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19191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Detailed View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757323" y="8618060"/>
            <a:ext cx="119057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19191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6F2FD">
                <a:alpha val="100000"/>
              </a:srgbClr>
            </a:gs>
            <a:gs pos="100000">
              <a:srgbClr val="6775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7186" y="8696186"/>
            <a:ext cx="467003" cy="46700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522427" y="7976909"/>
            <a:ext cx="6029493" cy="602949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F27C3">
                      <a:alpha val="100000"/>
                    </a:srgbClr>
                  </a:gs>
                  <a:gs pos="100000">
                    <a:srgbClr val="11084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793075" y="-3283461"/>
            <a:ext cx="6029493" cy="602949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F27C3">
                      <a:alpha val="100000"/>
                    </a:srgbClr>
                  </a:gs>
                  <a:gs pos="100000">
                    <a:srgbClr val="11084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7"/>
                </a:lnSpc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697667" y="1335444"/>
            <a:ext cx="4078613" cy="8070237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2" r="0" b="-22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8423059" y="1330311"/>
            <a:ext cx="4081207" cy="8075369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2" r="0" b="-22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530344" y="299913"/>
            <a:ext cx="7390560" cy="103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72"/>
              </a:lnSpc>
            </a:pPr>
            <a:r>
              <a:rPr lang="en-US" b="true" sz="6883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USER PROFILE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257946" y="2679356"/>
            <a:ext cx="4001354" cy="182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5837" indent="-282919" lvl="1">
              <a:lnSpc>
                <a:spcPts val="3669"/>
              </a:lnSpc>
              <a:buFont typeface="Arial"/>
              <a:buChar char="•"/>
            </a:pPr>
            <a:r>
              <a:rPr lang="en-US" b="true" sz="2620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Drop down menu for easy navigation and faculty selection.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757323" y="8618060"/>
            <a:ext cx="119057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19191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6F2FD">
                <a:alpha val="100000"/>
              </a:srgbClr>
            </a:gs>
            <a:gs pos="100000">
              <a:srgbClr val="6775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90616" y="-1028700"/>
            <a:ext cx="4137367" cy="4114800"/>
          </a:xfrm>
          <a:custGeom>
            <a:avLst/>
            <a:gdLst/>
            <a:ahLst/>
            <a:cxnLst/>
            <a:rect r="r" b="b" t="t" l="l"/>
            <a:pathLst>
              <a:path h="4114800" w="4137367">
                <a:moveTo>
                  <a:pt x="0" y="0"/>
                </a:moveTo>
                <a:lnTo>
                  <a:pt x="4137368" y="0"/>
                </a:lnTo>
                <a:lnTo>
                  <a:pt x="4137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4674" y="1698742"/>
            <a:ext cx="14883944" cy="4488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5350" indent="-307675" lvl="1">
              <a:lnSpc>
                <a:spcPts val="3990"/>
              </a:lnSpc>
              <a:buFont typeface="Arial"/>
              <a:buChar char="•"/>
            </a:pPr>
            <a:r>
              <a:rPr lang="en-US" sz="285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Eliminates the need for manual logbooks, saving time and reducing human errors and </a:t>
            </a:r>
            <a:r>
              <a:rPr lang="en-US" sz="285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Speed up the process of borrowing, returning, and tracking lab items.</a:t>
            </a:r>
          </a:p>
          <a:p>
            <a:pPr algn="l" marL="615350" indent="-307675" lvl="1">
              <a:lnSpc>
                <a:spcPts val="3990"/>
              </a:lnSpc>
              <a:buFont typeface="Arial"/>
              <a:buChar char="•"/>
            </a:pPr>
            <a:r>
              <a:rPr lang="en-US" sz="285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Simplify the process of assigning, tracking and managing lab resources.</a:t>
            </a:r>
          </a:p>
          <a:p>
            <a:pPr algn="l" marL="615350" indent="-307675" lvl="1">
              <a:lnSpc>
                <a:spcPts val="3990"/>
              </a:lnSpc>
              <a:buFont typeface="Arial"/>
              <a:buChar char="•"/>
            </a:pPr>
            <a:r>
              <a:rPr lang="en-US" sz="285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Enable inter-departmental access to check the availability of items across labs.</a:t>
            </a:r>
          </a:p>
          <a:p>
            <a:pPr algn="l" marL="615350" indent="-307675" lvl="1">
              <a:lnSpc>
                <a:spcPts val="3990"/>
              </a:lnSpc>
              <a:buFont typeface="Arial"/>
              <a:buChar char="•"/>
            </a:pPr>
            <a:r>
              <a:rPr lang="en-US" sz="285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Ensures that only authorized personnel can access or modify inventory data.</a:t>
            </a:r>
          </a:p>
          <a:p>
            <a:pPr algn="l" marL="615350" indent="-307675" lvl="1">
              <a:lnSpc>
                <a:spcPts val="3990"/>
              </a:lnSpc>
              <a:buFont typeface="Arial"/>
              <a:buChar char="•"/>
            </a:pPr>
            <a:r>
              <a:rPr lang="en-US" sz="285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Allows users to check item availability across various labs and departments, promoting resource sharing.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0344" y="299913"/>
            <a:ext cx="12437326" cy="103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72"/>
              </a:lnSpc>
            </a:pPr>
            <a:r>
              <a:rPr lang="en-US" b="true" sz="6883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BENEFITS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3014746" y="7194583"/>
            <a:ext cx="6029493" cy="602949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54545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7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757323" y="8618060"/>
            <a:ext cx="119057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19191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6F2FD">
                <a:alpha val="100000"/>
              </a:srgbClr>
            </a:gs>
            <a:gs pos="100000">
              <a:srgbClr val="6775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0344" y="1633993"/>
            <a:ext cx="15208274" cy="5083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7"/>
              </a:lnSpc>
            </a:pPr>
          </a:p>
          <a:p>
            <a:pPr algn="l">
              <a:lnSpc>
                <a:spcPts val="4077"/>
              </a:lnSpc>
            </a:pPr>
          </a:p>
          <a:p>
            <a:pPr algn="l" marL="628759" indent="-314380" lvl="1">
              <a:lnSpc>
                <a:spcPts val="4077"/>
              </a:lnSpc>
              <a:buFont typeface="Arial"/>
              <a:buChar char="•"/>
            </a:pPr>
            <a:r>
              <a:rPr lang="en-US" sz="2912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Provide real-time tracking and notifications for borrowed items when the borrowed time is exceeded.</a:t>
            </a:r>
          </a:p>
          <a:p>
            <a:pPr algn="l">
              <a:lnSpc>
                <a:spcPts val="4077"/>
              </a:lnSpc>
            </a:pPr>
          </a:p>
          <a:p>
            <a:pPr algn="l" marL="628759" indent="-314380" lvl="1">
              <a:lnSpc>
                <a:spcPts val="4077"/>
              </a:lnSpc>
              <a:buFont typeface="Arial"/>
              <a:buChar char="•"/>
            </a:pPr>
            <a:r>
              <a:rPr lang="en-US" sz="2912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Provide facilities with the ability to transfer items across labs, departments, and faculties. </a:t>
            </a:r>
          </a:p>
          <a:p>
            <a:pPr algn="l">
              <a:lnSpc>
                <a:spcPts val="4077"/>
              </a:lnSpc>
            </a:pPr>
          </a:p>
          <a:p>
            <a:pPr algn="l">
              <a:lnSpc>
                <a:spcPts val="4077"/>
              </a:lnSpc>
            </a:pPr>
          </a:p>
          <a:p>
            <a:pPr algn="l">
              <a:lnSpc>
                <a:spcPts val="4077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371379" y="5143500"/>
            <a:ext cx="3962027" cy="4114800"/>
          </a:xfrm>
          <a:custGeom>
            <a:avLst/>
            <a:gdLst/>
            <a:ahLst/>
            <a:cxnLst/>
            <a:rect r="r" b="b" t="t" l="l"/>
            <a:pathLst>
              <a:path h="4114800" w="3962027">
                <a:moveTo>
                  <a:pt x="0" y="0"/>
                </a:moveTo>
                <a:lnTo>
                  <a:pt x="3962027" y="0"/>
                </a:lnTo>
                <a:lnTo>
                  <a:pt x="39620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7383" y="518263"/>
            <a:ext cx="12437326" cy="103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72"/>
              </a:lnSpc>
            </a:pPr>
            <a:r>
              <a:rPr lang="en-US" b="true" sz="6883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IMPROMENTS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57323" y="8618060"/>
            <a:ext cx="119057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19191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6F2FD">
                <a:alpha val="100000"/>
              </a:srgbClr>
            </a:gs>
            <a:gs pos="100000">
              <a:srgbClr val="6775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05030" y="3286418"/>
            <a:ext cx="13277429" cy="4417763"/>
          </a:xfrm>
          <a:custGeom>
            <a:avLst/>
            <a:gdLst/>
            <a:ahLst/>
            <a:cxnLst/>
            <a:rect r="r" b="b" t="t" l="l"/>
            <a:pathLst>
              <a:path h="4417763" w="13277429">
                <a:moveTo>
                  <a:pt x="0" y="0"/>
                </a:moveTo>
                <a:lnTo>
                  <a:pt x="13277429" y="0"/>
                </a:lnTo>
                <a:lnTo>
                  <a:pt x="13277429" y="4417762"/>
                </a:lnTo>
                <a:lnTo>
                  <a:pt x="0" y="4417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04796" y="4367834"/>
            <a:ext cx="8678407" cy="145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4"/>
              </a:lnSpc>
            </a:pPr>
            <a:r>
              <a:rPr lang="en-US" b="true" sz="8949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E6F2FD">
                <a:alpha val="100000"/>
              </a:srgbClr>
            </a:gs>
            <a:gs pos="100000">
              <a:srgbClr val="6775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6228" y="3842569"/>
            <a:ext cx="3779140" cy="4359851"/>
            <a:chOff x="0" y="0"/>
            <a:chExt cx="3495555" cy="40326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95555" cy="4032690"/>
            </a:xfrm>
            <a:custGeom>
              <a:avLst/>
              <a:gdLst/>
              <a:ahLst/>
              <a:cxnLst/>
              <a:rect r="r" b="b" t="t" l="l"/>
              <a:pathLst>
                <a:path h="4032690" w="3495555">
                  <a:moveTo>
                    <a:pt x="3371095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71095" y="0"/>
                  </a:lnTo>
                  <a:cubicBezTo>
                    <a:pt x="3439675" y="0"/>
                    <a:pt x="3495555" y="55880"/>
                    <a:pt x="3495555" y="124460"/>
                  </a:cubicBezTo>
                  <a:lnTo>
                    <a:pt x="3495555" y="3908229"/>
                  </a:lnTo>
                  <a:cubicBezTo>
                    <a:pt x="3495555" y="3976809"/>
                    <a:pt x="3439675" y="4032690"/>
                    <a:pt x="3371095" y="40326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786983" y="4683760"/>
            <a:ext cx="320872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Inaccurate Records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3862" y="5809435"/>
            <a:ext cx="3203872" cy="1407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81"/>
              </a:lnSpc>
              <a:spcBef>
                <a:spcPct val="0"/>
              </a:spcBef>
            </a:pPr>
            <a:r>
              <a:rPr lang="en-US" sz="1921" spc="7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Manual inventory often suffers from inconsistencies, leading to inaccurate data and difficulties tracking items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382127" y="3842569"/>
            <a:ext cx="3537726" cy="4359851"/>
            <a:chOff x="0" y="0"/>
            <a:chExt cx="3272257" cy="40326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72257" cy="4032690"/>
            </a:xfrm>
            <a:custGeom>
              <a:avLst/>
              <a:gdLst/>
              <a:ahLst/>
              <a:cxnLst/>
              <a:rect r="r" b="b" t="t" l="l"/>
              <a:pathLst>
                <a:path h="4032690" w="3272257">
                  <a:moveTo>
                    <a:pt x="3147796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47797" y="0"/>
                  </a:lnTo>
                  <a:cubicBezTo>
                    <a:pt x="3216377" y="0"/>
                    <a:pt x="3272257" y="55880"/>
                    <a:pt x="3272257" y="124460"/>
                  </a:cubicBezTo>
                  <a:lnTo>
                    <a:pt x="3272257" y="3908229"/>
                  </a:lnTo>
                  <a:cubicBezTo>
                    <a:pt x="3272257" y="3976809"/>
                    <a:pt x="3216377" y="4032690"/>
                    <a:pt x="3147797" y="40326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5929642" y="4711552"/>
            <a:ext cx="2841329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Time-Consuming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76445" y="5903464"/>
            <a:ext cx="2810033" cy="767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099" spc="8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Its very time consuming to find a object in a lab 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367528" y="3842569"/>
            <a:ext cx="3538345" cy="4359851"/>
            <a:chOff x="0" y="0"/>
            <a:chExt cx="3272829" cy="40326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72829" cy="4032690"/>
            </a:xfrm>
            <a:custGeom>
              <a:avLst/>
              <a:gdLst/>
              <a:ahLst/>
              <a:cxnLst/>
              <a:rect r="r" b="b" t="t" l="l"/>
              <a:pathLst>
                <a:path h="4032690" w="3272829">
                  <a:moveTo>
                    <a:pt x="3148369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48369" y="0"/>
                  </a:lnTo>
                  <a:cubicBezTo>
                    <a:pt x="3216949" y="0"/>
                    <a:pt x="3272829" y="55880"/>
                    <a:pt x="3272829" y="124460"/>
                  </a:cubicBezTo>
                  <a:lnTo>
                    <a:pt x="3272829" y="3908229"/>
                  </a:lnTo>
                  <a:cubicBezTo>
                    <a:pt x="3272829" y="3976809"/>
                    <a:pt x="3216949" y="4032690"/>
                    <a:pt x="3148369" y="40326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764746" y="4711552"/>
            <a:ext cx="265763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Lost Records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64746" y="5955819"/>
            <a:ext cx="2657633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99"/>
              </a:lnSpc>
              <a:spcBef>
                <a:spcPct val="0"/>
              </a:spcBef>
            </a:pPr>
            <a:r>
              <a:rPr lang="en-US" sz="1999" spc="7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Written records can be destroyed by various reasons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202632" y="3842569"/>
            <a:ext cx="3684096" cy="4359851"/>
            <a:chOff x="0" y="0"/>
            <a:chExt cx="3407643" cy="40326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07643" cy="4032690"/>
            </a:xfrm>
            <a:custGeom>
              <a:avLst/>
              <a:gdLst/>
              <a:ahLst/>
              <a:cxnLst/>
              <a:rect r="r" b="b" t="t" l="l"/>
              <a:pathLst>
                <a:path h="4032690" w="3407643">
                  <a:moveTo>
                    <a:pt x="3283183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83183" y="0"/>
                  </a:lnTo>
                  <a:cubicBezTo>
                    <a:pt x="3351763" y="0"/>
                    <a:pt x="3407643" y="55880"/>
                    <a:pt x="3407643" y="124460"/>
                  </a:cubicBezTo>
                  <a:lnTo>
                    <a:pt x="3407643" y="3908229"/>
                  </a:lnTo>
                  <a:cubicBezTo>
                    <a:pt x="3407643" y="3976809"/>
                    <a:pt x="3351763" y="4032690"/>
                    <a:pt x="3283183" y="403269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D3D3D">
                    <a:alpha val="100000"/>
                  </a:srgbClr>
                </a:gs>
                <a:gs pos="50000">
                  <a:srgbClr val="959595">
                    <a:alpha val="100000"/>
                  </a:srgbClr>
                </a:gs>
                <a:gs pos="100000">
                  <a:srgbClr val="95959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599850" y="4711552"/>
            <a:ext cx="2990830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Missing Components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99850" y="5903464"/>
            <a:ext cx="2657633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99"/>
              </a:lnSpc>
              <a:spcBef>
                <a:spcPct val="0"/>
              </a:spcBef>
            </a:pPr>
            <a:r>
              <a:rPr lang="en-US" sz="1999" spc="7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Some component will not be able to locate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6228" y="1811747"/>
            <a:ext cx="1558050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Problems with Manual Inventory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028700" y="9253538"/>
            <a:ext cx="13278544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6757323" y="8618060"/>
            <a:ext cx="119057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19191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6F2FD">
                <a:alpha val="100000"/>
              </a:srgbClr>
            </a:gs>
            <a:gs pos="100000">
              <a:srgbClr val="6775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7186" y="8696186"/>
            <a:ext cx="467003" cy="46700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522427" y="7976909"/>
            <a:ext cx="6029493" cy="602949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F27C3">
                      <a:alpha val="100000"/>
                    </a:srgbClr>
                  </a:gs>
                  <a:gs pos="100000">
                    <a:srgbClr val="11084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7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313269" y="2180235"/>
            <a:ext cx="10096966" cy="8106765"/>
            <a:chOff x="0" y="0"/>
            <a:chExt cx="7467600" cy="59956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-11546" t="0" r="-11546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78006" y="1038225"/>
            <a:ext cx="7390560" cy="103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72"/>
              </a:lnSpc>
            </a:pPr>
            <a:r>
              <a:rPr lang="en-US" b="true" sz="6883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OUR SOLUTION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732139" y="2180235"/>
            <a:ext cx="3811127" cy="7540969"/>
            <a:chOff x="0" y="0"/>
            <a:chExt cx="2620010" cy="51841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58" r="0" b="-158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5139244" y="8471714"/>
            <a:ext cx="6861020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24242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Web Application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733679" y="1676829"/>
            <a:ext cx="6861020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19191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Mobile App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5793075" y="-3283461"/>
            <a:ext cx="6029493" cy="602949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F27C3">
                      <a:alpha val="100000"/>
                    </a:srgbClr>
                  </a:gs>
                  <a:gs pos="100000">
                    <a:srgbClr val="11084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7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6757323" y="8618060"/>
            <a:ext cx="119057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19191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6F2FD">
                <a:alpha val="100000"/>
              </a:srgbClr>
            </a:gs>
            <a:gs pos="100000">
              <a:srgbClr val="6775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1558" y="655871"/>
            <a:ext cx="827596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Admin dashboard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99763" y="713021"/>
            <a:ext cx="153078" cy="153078"/>
          </a:xfrm>
          <a:custGeom>
            <a:avLst/>
            <a:gdLst/>
            <a:ahLst/>
            <a:cxnLst/>
            <a:rect r="r" b="b" t="t" l="l"/>
            <a:pathLst>
              <a:path h="153078" w="153078">
                <a:moveTo>
                  <a:pt x="0" y="0"/>
                </a:moveTo>
                <a:lnTo>
                  <a:pt x="153078" y="0"/>
                </a:lnTo>
                <a:lnTo>
                  <a:pt x="153078" y="153077"/>
                </a:lnTo>
                <a:lnTo>
                  <a:pt x="0" y="153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0080" y="2024933"/>
            <a:ext cx="8950818" cy="4288863"/>
          </a:xfrm>
          <a:custGeom>
            <a:avLst/>
            <a:gdLst/>
            <a:ahLst/>
            <a:cxnLst/>
            <a:rect r="r" b="b" t="t" l="l"/>
            <a:pathLst>
              <a:path h="4288863" w="8950818">
                <a:moveTo>
                  <a:pt x="0" y="0"/>
                </a:moveTo>
                <a:lnTo>
                  <a:pt x="8950818" y="0"/>
                </a:lnTo>
                <a:lnTo>
                  <a:pt x="8950818" y="4288863"/>
                </a:lnTo>
                <a:lnTo>
                  <a:pt x="0" y="4288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27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60898" y="4634872"/>
            <a:ext cx="9009182" cy="4277443"/>
          </a:xfrm>
          <a:custGeom>
            <a:avLst/>
            <a:gdLst/>
            <a:ahLst/>
            <a:cxnLst/>
            <a:rect r="r" b="b" t="t" l="l"/>
            <a:pathLst>
              <a:path h="4277443" w="9009182">
                <a:moveTo>
                  <a:pt x="0" y="0"/>
                </a:moveTo>
                <a:lnTo>
                  <a:pt x="9009182" y="0"/>
                </a:lnTo>
                <a:lnTo>
                  <a:pt x="9009182" y="4277443"/>
                </a:lnTo>
                <a:lnTo>
                  <a:pt x="0" y="42774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39" t="0" r="-198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6771" y="6487844"/>
            <a:ext cx="8756403" cy="2887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7707" indent="-258853" lvl="1">
              <a:lnSpc>
                <a:spcPts val="5994"/>
              </a:lnSpc>
              <a:buFont typeface="Arial"/>
              <a:buChar char="•"/>
            </a:pPr>
            <a:r>
              <a:rPr lang="en-US" sz="2397">
                <a:solidFill>
                  <a:srgbClr val="442D26"/>
                </a:solidFill>
                <a:latin typeface="Saira"/>
                <a:ea typeface="Saira"/>
                <a:cs typeface="Saira"/>
                <a:sym typeface="Saira"/>
              </a:rPr>
              <a:t>Centralized Control</a:t>
            </a:r>
          </a:p>
          <a:p>
            <a:pPr algn="l" marL="517707" indent="-258853" lvl="1">
              <a:lnSpc>
                <a:spcPts val="5994"/>
              </a:lnSpc>
              <a:buFont typeface="Arial"/>
              <a:buChar char="•"/>
            </a:pPr>
            <a:r>
              <a:rPr lang="en-US" sz="2397">
                <a:solidFill>
                  <a:srgbClr val="442D26"/>
                </a:solidFill>
                <a:latin typeface="Saira"/>
                <a:ea typeface="Saira"/>
                <a:cs typeface="Saira"/>
                <a:sym typeface="Saira"/>
              </a:rPr>
              <a:t>Update User Roles</a:t>
            </a:r>
          </a:p>
          <a:p>
            <a:pPr algn="l" marL="517707" indent="-258853" lvl="1">
              <a:lnSpc>
                <a:spcPts val="5994"/>
              </a:lnSpc>
              <a:buFont typeface="Arial"/>
              <a:buChar char="•"/>
            </a:pPr>
            <a:r>
              <a:rPr lang="en-US" sz="2397">
                <a:solidFill>
                  <a:srgbClr val="442D26"/>
                </a:solidFill>
                <a:latin typeface="Saira"/>
                <a:ea typeface="Saira"/>
                <a:cs typeface="Saira"/>
                <a:sym typeface="Saira"/>
              </a:rPr>
              <a:t>Manage Permissions</a:t>
            </a:r>
          </a:p>
          <a:p>
            <a:pPr algn="l" marL="517707" indent="-258853" lvl="1">
              <a:lnSpc>
                <a:spcPts val="5994"/>
              </a:lnSpc>
              <a:buFont typeface="Arial"/>
              <a:buChar char="•"/>
            </a:pPr>
            <a:r>
              <a:rPr lang="en-US" sz="2397">
                <a:solidFill>
                  <a:srgbClr val="442D26"/>
                </a:solidFill>
                <a:latin typeface="Saira"/>
                <a:ea typeface="Saira"/>
                <a:cs typeface="Saira"/>
                <a:sym typeface="Saira"/>
              </a:rPr>
              <a:t>manage Users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786309" y="1198796"/>
            <a:ext cx="3118666" cy="3118666"/>
          </a:xfrm>
          <a:custGeom>
            <a:avLst/>
            <a:gdLst/>
            <a:ahLst/>
            <a:cxnLst/>
            <a:rect r="r" b="b" t="t" l="l"/>
            <a:pathLst>
              <a:path h="3118666" w="3118666">
                <a:moveTo>
                  <a:pt x="0" y="0"/>
                </a:moveTo>
                <a:lnTo>
                  <a:pt x="3118666" y="0"/>
                </a:lnTo>
                <a:lnTo>
                  <a:pt x="3118666" y="3118666"/>
                </a:lnTo>
                <a:lnTo>
                  <a:pt x="0" y="31186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866090" y="8859520"/>
            <a:ext cx="119057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19191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6F2FD">
                <a:alpha val="100000"/>
              </a:srgbClr>
            </a:gs>
            <a:gs pos="100000">
              <a:srgbClr val="6775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1558" y="655871"/>
            <a:ext cx="827596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Homepage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99763" y="713021"/>
            <a:ext cx="153078" cy="153078"/>
          </a:xfrm>
          <a:custGeom>
            <a:avLst/>
            <a:gdLst/>
            <a:ahLst/>
            <a:cxnLst/>
            <a:rect r="r" b="b" t="t" l="l"/>
            <a:pathLst>
              <a:path h="153078" w="153078">
                <a:moveTo>
                  <a:pt x="0" y="0"/>
                </a:moveTo>
                <a:lnTo>
                  <a:pt x="153078" y="0"/>
                </a:lnTo>
                <a:lnTo>
                  <a:pt x="153078" y="153077"/>
                </a:lnTo>
                <a:lnTo>
                  <a:pt x="0" y="153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83660" y="2016733"/>
            <a:ext cx="12245662" cy="5608602"/>
          </a:xfrm>
          <a:custGeom>
            <a:avLst/>
            <a:gdLst/>
            <a:ahLst/>
            <a:cxnLst/>
            <a:rect r="r" b="b" t="t" l="l"/>
            <a:pathLst>
              <a:path h="5608602" w="12245662">
                <a:moveTo>
                  <a:pt x="0" y="0"/>
                </a:moveTo>
                <a:lnTo>
                  <a:pt x="12245662" y="0"/>
                </a:lnTo>
                <a:lnTo>
                  <a:pt x="12245662" y="5608603"/>
                </a:lnTo>
                <a:lnTo>
                  <a:pt x="0" y="5608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88746" y="8379753"/>
            <a:ext cx="2850505" cy="1907247"/>
          </a:xfrm>
          <a:custGeom>
            <a:avLst/>
            <a:gdLst/>
            <a:ahLst/>
            <a:cxnLst/>
            <a:rect r="r" b="b" t="t" l="l"/>
            <a:pathLst>
              <a:path h="1907247" w="2850505">
                <a:moveTo>
                  <a:pt x="0" y="0"/>
                </a:moveTo>
                <a:lnTo>
                  <a:pt x="2850504" y="0"/>
                </a:lnTo>
                <a:lnTo>
                  <a:pt x="2850504" y="1907247"/>
                </a:lnTo>
                <a:lnTo>
                  <a:pt x="0" y="1907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15335" y="713021"/>
            <a:ext cx="2850505" cy="1907247"/>
          </a:xfrm>
          <a:custGeom>
            <a:avLst/>
            <a:gdLst/>
            <a:ahLst/>
            <a:cxnLst/>
            <a:rect r="r" b="b" t="t" l="l"/>
            <a:pathLst>
              <a:path h="1907247" w="2850505">
                <a:moveTo>
                  <a:pt x="0" y="0"/>
                </a:moveTo>
                <a:lnTo>
                  <a:pt x="2850504" y="0"/>
                </a:lnTo>
                <a:lnTo>
                  <a:pt x="2850504" y="1907247"/>
                </a:lnTo>
                <a:lnTo>
                  <a:pt x="0" y="1907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751120" y="7869695"/>
            <a:ext cx="8756403" cy="139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7707" indent="-258853" lvl="1">
              <a:lnSpc>
                <a:spcPts val="5994"/>
              </a:lnSpc>
              <a:buFont typeface="Arial"/>
              <a:buChar char="•"/>
            </a:pPr>
            <a:r>
              <a:rPr lang="en-US" sz="2397">
                <a:solidFill>
                  <a:srgbClr val="1A1A1A"/>
                </a:solidFill>
                <a:latin typeface="Saira"/>
                <a:ea typeface="Saira"/>
                <a:cs typeface="Saira"/>
                <a:sym typeface="Saira"/>
              </a:rPr>
              <a:t>Filter Labs By Faculty and Department</a:t>
            </a:r>
          </a:p>
          <a:p>
            <a:pPr algn="l" marL="517707" indent="-258853" lvl="1">
              <a:lnSpc>
                <a:spcPts val="5994"/>
              </a:lnSpc>
              <a:buFont typeface="Arial"/>
              <a:buChar char="•"/>
            </a:pPr>
            <a:r>
              <a:rPr lang="en-US" sz="2397">
                <a:solidFill>
                  <a:srgbClr val="1A1A1A"/>
                </a:solidFill>
                <a:latin typeface="Saira"/>
                <a:ea typeface="Saira"/>
                <a:cs typeface="Saira"/>
                <a:sym typeface="Saira"/>
              </a:rPr>
              <a:t>Manage labs (for Admins)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57323" y="8618060"/>
            <a:ext cx="119057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19191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6F2FD">
                <a:alpha val="100000"/>
              </a:srgbClr>
            </a:gs>
            <a:gs pos="100000">
              <a:srgbClr val="6775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1558" y="655871"/>
            <a:ext cx="827596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Inventory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99763" y="713021"/>
            <a:ext cx="153078" cy="153078"/>
          </a:xfrm>
          <a:custGeom>
            <a:avLst/>
            <a:gdLst/>
            <a:ahLst/>
            <a:cxnLst/>
            <a:rect r="r" b="b" t="t" l="l"/>
            <a:pathLst>
              <a:path h="153078" w="153078">
                <a:moveTo>
                  <a:pt x="0" y="0"/>
                </a:moveTo>
                <a:lnTo>
                  <a:pt x="153078" y="0"/>
                </a:lnTo>
                <a:lnTo>
                  <a:pt x="153078" y="153077"/>
                </a:lnTo>
                <a:lnTo>
                  <a:pt x="0" y="153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1558" y="2217359"/>
            <a:ext cx="9184425" cy="4201874"/>
          </a:xfrm>
          <a:custGeom>
            <a:avLst/>
            <a:gdLst/>
            <a:ahLst/>
            <a:cxnLst/>
            <a:rect r="r" b="b" t="t" l="l"/>
            <a:pathLst>
              <a:path h="4201874" w="9184425">
                <a:moveTo>
                  <a:pt x="0" y="0"/>
                </a:moveTo>
                <a:lnTo>
                  <a:pt x="9184424" y="0"/>
                </a:lnTo>
                <a:lnTo>
                  <a:pt x="9184424" y="4201874"/>
                </a:lnTo>
                <a:lnTo>
                  <a:pt x="0" y="4201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81902" y="5382986"/>
            <a:ext cx="9539170" cy="4352246"/>
          </a:xfrm>
          <a:custGeom>
            <a:avLst/>
            <a:gdLst/>
            <a:ahLst/>
            <a:cxnLst/>
            <a:rect r="r" b="b" t="t" l="l"/>
            <a:pathLst>
              <a:path h="4352246" w="9539170">
                <a:moveTo>
                  <a:pt x="0" y="0"/>
                </a:moveTo>
                <a:lnTo>
                  <a:pt x="9539170" y="0"/>
                </a:lnTo>
                <a:lnTo>
                  <a:pt x="9539170" y="4352246"/>
                </a:lnTo>
                <a:lnTo>
                  <a:pt x="0" y="43522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02908" y="713021"/>
            <a:ext cx="2110519" cy="4430479"/>
          </a:xfrm>
          <a:custGeom>
            <a:avLst/>
            <a:gdLst/>
            <a:ahLst/>
            <a:cxnLst/>
            <a:rect r="r" b="b" t="t" l="l"/>
            <a:pathLst>
              <a:path h="4430479" w="2110519">
                <a:moveTo>
                  <a:pt x="0" y="0"/>
                </a:moveTo>
                <a:lnTo>
                  <a:pt x="2110519" y="0"/>
                </a:lnTo>
                <a:lnTo>
                  <a:pt x="2110519" y="4430479"/>
                </a:lnTo>
                <a:lnTo>
                  <a:pt x="0" y="44304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57323" y="8618060"/>
            <a:ext cx="119057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19191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6F2FD">
                <a:alpha val="100000"/>
              </a:srgbClr>
            </a:gs>
            <a:gs pos="100000">
              <a:srgbClr val="6775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1558" y="655871"/>
            <a:ext cx="1070748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Component Profile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99763" y="713021"/>
            <a:ext cx="153078" cy="153078"/>
          </a:xfrm>
          <a:custGeom>
            <a:avLst/>
            <a:gdLst/>
            <a:ahLst/>
            <a:cxnLst/>
            <a:rect r="r" b="b" t="t" l="l"/>
            <a:pathLst>
              <a:path h="153078" w="153078">
                <a:moveTo>
                  <a:pt x="0" y="0"/>
                </a:moveTo>
                <a:lnTo>
                  <a:pt x="153078" y="0"/>
                </a:lnTo>
                <a:lnTo>
                  <a:pt x="153078" y="153077"/>
                </a:lnTo>
                <a:lnTo>
                  <a:pt x="0" y="153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000">
            <a:off x="1011086" y="2356465"/>
            <a:ext cx="11336487" cy="5164340"/>
          </a:xfrm>
          <a:custGeom>
            <a:avLst/>
            <a:gdLst/>
            <a:ahLst/>
            <a:cxnLst/>
            <a:rect r="r" b="b" t="t" l="l"/>
            <a:pathLst>
              <a:path h="5164340" w="11336487">
                <a:moveTo>
                  <a:pt x="35504" y="0"/>
                </a:moveTo>
                <a:lnTo>
                  <a:pt x="11336487" y="78897"/>
                </a:lnTo>
                <a:lnTo>
                  <a:pt x="11300983" y="5164340"/>
                </a:lnTo>
                <a:lnTo>
                  <a:pt x="0" y="5085443"/>
                </a:lnTo>
                <a:lnTo>
                  <a:pt x="35504" y="0"/>
                </a:lnTo>
                <a:close/>
              </a:path>
            </a:pathLst>
          </a:custGeom>
          <a:blipFill>
            <a:blip r:embed="rId4"/>
            <a:stretch>
              <a:fillRect l="-855" t="-11073" r="-15936" b="-4295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492777" y="-3014746"/>
            <a:ext cx="6029493" cy="602949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F27C3">
                      <a:alpha val="100000"/>
                    </a:srgbClr>
                  </a:gs>
                  <a:gs pos="100000">
                    <a:srgbClr val="11084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3014746" y="7727522"/>
            <a:ext cx="6029493" cy="602949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F27C3">
                      <a:alpha val="100000"/>
                    </a:srgbClr>
                  </a:gs>
                  <a:gs pos="100000">
                    <a:srgbClr val="11084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7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587214" y="1534487"/>
            <a:ext cx="3811127" cy="7540969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2" r="0" b="-22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3424180" y="7962406"/>
            <a:ext cx="8505060" cy="1995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9016" indent="-304508" lvl="1">
              <a:lnSpc>
                <a:spcPts val="3949"/>
              </a:lnSpc>
              <a:buFont typeface="Arial"/>
              <a:buChar char="•"/>
            </a:pPr>
            <a:r>
              <a:rPr lang="en-US" sz="282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If the QR code is scanned by a webcam or an external camera, the detailed view will be displayed.</a:t>
            </a:r>
          </a:p>
          <a:p>
            <a:pPr algn="l">
              <a:lnSpc>
                <a:spcPts val="394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6757323" y="8618060"/>
            <a:ext cx="119057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19191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6F2FD">
                <a:alpha val="100000"/>
              </a:srgbClr>
            </a:gs>
            <a:gs pos="100000">
              <a:srgbClr val="6775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1558" y="655871"/>
            <a:ext cx="952289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Search components</a:t>
            </a:r>
            <a:r>
              <a:rPr lang="en-US" sz="6399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99763" y="713021"/>
            <a:ext cx="153078" cy="153078"/>
          </a:xfrm>
          <a:custGeom>
            <a:avLst/>
            <a:gdLst/>
            <a:ahLst/>
            <a:cxnLst/>
            <a:rect r="r" b="b" t="t" l="l"/>
            <a:pathLst>
              <a:path h="153078" w="153078">
                <a:moveTo>
                  <a:pt x="0" y="0"/>
                </a:moveTo>
                <a:lnTo>
                  <a:pt x="153078" y="0"/>
                </a:lnTo>
                <a:lnTo>
                  <a:pt x="153078" y="153077"/>
                </a:lnTo>
                <a:lnTo>
                  <a:pt x="0" y="153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18580" y="3126666"/>
            <a:ext cx="12591749" cy="5367233"/>
          </a:xfrm>
          <a:custGeom>
            <a:avLst/>
            <a:gdLst/>
            <a:ahLst/>
            <a:cxnLst/>
            <a:rect r="r" b="b" t="t" l="l"/>
            <a:pathLst>
              <a:path h="5367233" w="12591749">
                <a:moveTo>
                  <a:pt x="0" y="0"/>
                </a:moveTo>
                <a:lnTo>
                  <a:pt x="12591749" y="0"/>
                </a:lnTo>
                <a:lnTo>
                  <a:pt x="12591749" y="5367233"/>
                </a:lnTo>
                <a:lnTo>
                  <a:pt x="0" y="53672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97985" y="6943618"/>
            <a:ext cx="7315200" cy="3724026"/>
          </a:xfrm>
          <a:custGeom>
            <a:avLst/>
            <a:gdLst/>
            <a:ahLst/>
            <a:cxnLst/>
            <a:rect r="r" b="b" t="t" l="l"/>
            <a:pathLst>
              <a:path h="3724026" w="7315200">
                <a:moveTo>
                  <a:pt x="0" y="0"/>
                </a:moveTo>
                <a:lnTo>
                  <a:pt x="7315200" y="0"/>
                </a:lnTo>
                <a:lnTo>
                  <a:pt x="7315200" y="3724027"/>
                </a:lnTo>
                <a:lnTo>
                  <a:pt x="0" y="37240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757323" y="8618060"/>
            <a:ext cx="119057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19191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6F2FD">
                <a:alpha val="100000"/>
              </a:srgbClr>
            </a:gs>
            <a:gs pos="100000">
              <a:srgbClr val="6775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7186" y="8696186"/>
            <a:ext cx="467003" cy="46700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522427" y="7976909"/>
            <a:ext cx="6029493" cy="602949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F27C3">
                      <a:alpha val="100000"/>
                    </a:srgbClr>
                  </a:gs>
                  <a:gs pos="100000">
                    <a:srgbClr val="11084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7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69919" y="1717331"/>
            <a:ext cx="3811127" cy="7540969"/>
            <a:chOff x="0" y="0"/>
            <a:chExt cx="2620010" cy="51841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58" r="0" b="-158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5793075" y="-3283461"/>
            <a:ext cx="6029493" cy="602949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F27C3">
                      <a:alpha val="100000"/>
                    </a:srgbClr>
                  </a:gs>
                  <a:gs pos="100000">
                    <a:srgbClr val="11084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7"/>
                </a:lnSpc>
              </a:pPr>
            </a:p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9177418" y="1622220"/>
            <a:ext cx="3811127" cy="7540969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2" r="0" b="-22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530344" y="299913"/>
            <a:ext cx="7390560" cy="103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72"/>
              </a:lnSpc>
            </a:pPr>
            <a:r>
              <a:rPr lang="en-US" b="true" sz="6883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MOBILE APP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635833" y="3513571"/>
            <a:ext cx="3061354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19191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SignUp  page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001640" y="3513571"/>
            <a:ext cx="3061354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19191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Login  page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411341" y="4870567"/>
            <a:ext cx="4001354" cy="137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5837" indent="-282919" lvl="1">
              <a:lnSpc>
                <a:spcPts val="3669"/>
              </a:lnSpc>
              <a:buFont typeface="Arial"/>
              <a:buChar char="•"/>
            </a:pPr>
            <a:r>
              <a:rPr lang="en-US" sz="262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Drop down menu for easy navigation and faculty selection.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757323" y="8618060"/>
            <a:ext cx="119057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19191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DAGfr-6cR6I</dc:identifier>
  <dcterms:modified xsi:type="dcterms:W3CDTF">2011-08-01T06:04:30Z</dcterms:modified>
  <cp:revision>1</cp:revision>
  <dc:title>Lab Inventory Management</dc:title>
</cp:coreProperties>
</file>